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61" r:id="rId4"/>
    <p:sldId id="269" r:id="rId5"/>
    <p:sldId id="262" r:id="rId6"/>
    <p:sldId id="263" r:id="rId7"/>
    <p:sldId id="264" r:id="rId8"/>
    <p:sldId id="265" r:id="rId9"/>
    <p:sldId id="267" r:id="rId10"/>
    <p:sldId id="270" r:id="rId11"/>
    <p:sldId id="268" r:id="rId12"/>
    <p:sldId id="258" r:id="rId13"/>
    <p:sldId id="271" r:id="rId14"/>
    <p:sldId id="25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erine BIBE" initials="CB" lastIdx="1" clrIdx="0">
    <p:extLst>
      <p:ext uri="{19B8F6BF-5375-455C-9EA6-DF929625EA0E}">
        <p15:presenceInfo xmlns:p15="http://schemas.microsoft.com/office/powerpoint/2012/main" userId="Catherine BIB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fr-FR"/>
              <a:t>Modifiez le style du titre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11/28/2022</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11/28/2022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fr-FR"/>
              <a:t>Modifiez le style du titre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11/28/2022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11/28/2022</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fr-FR"/>
              <a:t>Modifiez le style du titre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11/28/2022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fr-FR"/>
              <a:t>Modifiez le style du titre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11/28/2022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11/28/2022</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fr-FR"/>
              <a:t>Modifiez le style du titre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11/28/2022</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fr-FR"/>
              <a:t>Modifiez le style du titre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85800" y="3132666"/>
            <a:ext cx="5311775" cy="308601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172200" y="3132666"/>
            <a:ext cx="5334000" cy="308601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fr-FR"/>
              <a:t>Modifiez le style du titre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11/28/2022</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angeline.it/case-di-accoglienza/case-di-accoglienza/assisi/"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01B86D-5DB4-45CF-BAA3-A3639A5B907C}"/>
              </a:ext>
            </a:extLst>
          </p:cNvPr>
          <p:cNvSpPr>
            <a:spLocks noGrp="1"/>
          </p:cNvSpPr>
          <p:nvPr>
            <p:ph type="ctrTitle"/>
          </p:nvPr>
        </p:nvSpPr>
        <p:spPr/>
        <p:txBody>
          <a:bodyPr/>
          <a:lstStyle/>
          <a:p>
            <a:pPr algn="ctr"/>
            <a:r>
              <a:rPr lang="fr-FR" b="1" dirty="0">
                <a:solidFill>
                  <a:srgbClr val="FF0000"/>
                </a:solidFill>
                <a:latin typeface="Algerian" panose="04020705040A02060702" pitchFamily="82" charset="0"/>
              </a:rPr>
              <a:t>Voyage scolaire </a:t>
            </a:r>
            <a:br>
              <a:rPr lang="fr-FR" b="1" dirty="0">
                <a:solidFill>
                  <a:srgbClr val="FF0000"/>
                </a:solidFill>
                <a:latin typeface="Algerian" panose="04020705040A02060702" pitchFamily="82" charset="0"/>
              </a:rPr>
            </a:br>
            <a:r>
              <a:rPr lang="fr-FR" b="1" dirty="0">
                <a:solidFill>
                  <a:srgbClr val="FF0000"/>
                </a:solidFill>
                <a:latin typeface="Algerian" panose="04020705040A02060702" pitchFamily="82" charset="0"/>
              </a:rPr>
              <a:t>à Assise</a:t>
            </a:r>
          </a:p>
        </p:txBody>
      </p:sp>
      <p:sp>
        <p:nvSpPr>
          <p:cNvPr id="3" name="Sous-titre 2">
            <a:extLst>
              <a:ext uri="{FF2B5EF4-FFF2-40B4-BE49-F238E27FC236}">
                <a16:creationId xmlns:a16="http://schemas.microsoft.com/office/drawing/2014/main" id="{12657048-C34D-41C4-9C64-3285738305B3}"/>
              </a:ext>
            </a:extLst>
          </p:cNvPr>
          <p:cNvSpPr>
            <a:spLocks noGrp="1"/>
          </p:cNvSpPr>
          <p:nvPr>
            <p:ph type="subTitle" idx="1"/>
          </p:nvPr>
        </p:nvSpPr>
        <p:spPr/>
        <p:txBody>
          <a:bodyPr>
            <a:normAutofit/>
          </a:bodyPr>
          <a:lstStyle/>
          <a:p>
            <a:pPr algn="ctr"/>
            <a:r>
              <a:rPr lang="fr-FR" sz="3200" dirty="0"/>
              <a:t>Du lundi 30 janvier au vendredi 3 février 2023</a:t>
            </a:r>
          </a:p>
        </p:txBody>
      </p:sp>
    </p:spTree>
    <p:extLst>
      <p:ext uri="{BB962C8B-B14F-4D97-AF65-F5344CB8AC3E}">
        <p14:creationId xmlns:p14="http://schemas.microsoft.com/office/powerpoint/2010/main" val="3080037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DBE2DC-AD7D-45DA-ADC7-FB3CE8A7FD02}"/>
              </a:ext>
            </a:extLst>
          </p:cNvPr>
          <p:cNvSpPr>
            <a:spLocks noGrp="1"/>
          </p:cNvSpPr>
          <p:nvPr>
            <p:ph type="title"/>
          </p:nvPr>
        </p:nvSpPr>
        <p:spPr>
          <a:xfrm>
            <a:off x="782714" y="773251"/>
            <a:ext cx="8610600" cy="1293028"/>
          </a:xfrm>
        </p:spPr>
        <p:txBody>
          <a:bodyPr/>
          <a:lstStyle/>
          <a:p>
            <a:r>
              <a:rPr lang="fr-FR" dirty="0"/>
              <a:t>Les formalités de départ </a:t>
            </a:r>
          </a:p>
        </p:txBody>
      </p:sp>
      <p:pic>
        <p:nvPicPr>
          <p:cNvPr id="1026" name="Picture 2" descr="Expatriation et remboursement des frais médicaux | Comparatif Assurance  Mutuelle">
            <a:extLst>
              <a:ext uri="{FF2B5EF4-FFF2-40B4-BE49-F238E27FC236}">
                <a16:creationId xmlns:a16="http://schemas.microsoft.com/office/drawing/2014/main" id="{F3788675-EFCB-49F2-84FE-AE1F0D1510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48122" y="1997476"/>
            <a:ext cx="6291691" cy="4030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570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26" name="Picture 2" descr="Biarritz, Perpignan, Marseille : les nouvelles lignes Volotea • FlyAndGo">
            <a:extLst>
              <a:ext uri="{FF2B5EF4-FFF2-40B4-BE49-F238E27FC236}">
                <a16:creationId xmlns:a16="http://schemas.microsoft.com/office/drawing/2014/main" id="{2856A0AE-BE72-4FA5-8865-CF7816E098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1460" y="1632831"/>
            <a:ext cx="7572018" cy="4224086"/>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38293772-9F65-4AF2-8215-321BD49FB306}"/>
              </a:ext>
            </a:extLst>
          </p:cNvPr>
          <p:cNvPicPr>
            <a:picLocks noChangeAspect="1"/>
          </p:cNvPicPr>
          <p:nvPr/>
        </p:nvPicPr>
        <p:blipFill rotWithShape="1">
          <a:blip r:embed="rId3"/>
          <a:srcRect r="2737"/>
          <a:stretch/>
        </p:blipFill>
        <p:spPr>
          <a:xfrm>
            <a:off x="2361460" y="5443353"/>
            <a:ext cx="7572018" cy="480102"/>
          </a:xfrm>
          <a:prstGeom prst="rect">
            <a:avLst/>
          </a:prstGeom>
        </p:spPr>
      </p:pic>
      <p:pic>
        <p:nvPicPr>
          <p:cNvPr id="5" name="Image 4">
            <a:extLst>
              <a:ext uri="{FF2B5EF4-FFF2-40B4-BE49-F238E27FC236}">
                <a16:creationId xmlns:a16="http://schemas.microsoft.com/office/drawing/2014/main" id="{3B54F46C-A6D3-4D01-8E93-F195B5A64056}"/>
              </a:ext>
            </a:extLst>
          </p:cNvPr>
          <p:cNvPicPr>
            <a:picLocks noChangeAspect="1"/>
          </p:cNvPicPr>
          <p:nvPr/>
        </p:nvPicPr>
        <p:blipFill>
          <a:blip r:embed="rId4"/>
          <a:stretch>
            <a:fillRect/>
          </a:stretch>
        </p:blipFill>
        <p:spPr>
          <a:xfrm>
            <a:off x="4537850" y="1757119"/>
            <a:ext cx="3677378" cy="480102"/>
          </a:xfrm>
          <a:prstGeom prst="rect">
            <a:avLst/>
          </a:prstGeom>
        </p:spPr>
      </p:pic>
      <p:sp>
        <p:nvSpPr>
          <p:cNvPr id="8" name="ZoneTexte 7">
            <a:extLst>
              <a:ext uri="{FF2B5EF4-FFF2-40B4-BE49-F238E27FC236}">
                <a16:creationId xmlns:a16="http://schemas.microsoft.com/office/drawing/2014/main" id="{FF650F6A-3A5F-4DA3-9CB5-7F026355255A}"/>
              </a:ext>
            </a:extLst>
          </p:cNvPr>
          <p:cNvSpPr txBox="1"/>
          <p:nvPr/>
        </p:nvSpPr>
        <p:spPr>
          <a:xfrm>
            <a:off x="2361460" y="6006705"/>
            <a:ext cx="7572019" cy="461665"/>
          </a:xfrm>
          <a:prstGeom prst="rect">
            <a:avLst/>
          </a:prstGeom>
          <a:noFill/>
        </p:spPr>
        <p:txBody>
          <a:bodyPr wrap="square" rtlCol="0">
            <a:spAutoFit/>
          </a:bodyPr>
          <a:lstStyle/>
          <a:p>
            <a:pPr algn="ctr"/>
            <a:r>
              <a:rPr lang="fr-FR" sz="2400" dirty="0">
                <a:solidFill>
                  <a:schemeClr val="bg1"/>
                </a:solidFill>
                <a:latin typeface="3ds" panose="02000503020000020004" pitchFamily="2" charset="0"/>
              </a:rPr>
              <a:t>Pour le retour, rendez-vous à l’aéroport vers 17h30</a:t>
            </a:r>
          </a:p>
        </p:txBody>
      </p:sp>
      <p:sp>
        <p:nvSpPr>
          <p:cNvPr id="9" name="Rectangle 8">
            <a:extLst>
              <a:ext uri="{FF2B5EF4-FFF2-40B4-BE49-F238E27FC236}">
                <a16:creationId xmlns:a16="http://schemas.microsoft.com/office/drawing/2014/main" id="{426498FA-E9F9-48F3-B362-57D0EABC9DEC}"/>
              </a:ext>
            </a:extLst>
          </p:cNvPr>
          <p:cNvSpPr/>
          <p:nvPr/>
        </p:nvSpPr>
        <p:spPr>
          <a:xfrm>
            <a:off x="2937626" y="1022997"/>
            <a:ext cx="6543972" cy="461665"/>
          </a:xfrm>
          <a:prstGeom prst="rect">
            <a:avLst/>
          </a:prstGeom>
        </p:spPr>
        <p:txBody>
          <a:bodyPr wrap="none">
            <a:spAutoFit/>
          </a:bodyPr>
          <a:lstStyle/>
          <a:p>
            <a:pPr algn="ctr"/>
            <a:r>
              <a:rPr lang="fr-FR" sz="2400" dirty="0">
                <a:solidFill>
                  <a:schemeClr val="bg1"/>
                </a:solidFill>
                <a:latin typeface="3ds" panose="02000503020000020004" pitchFamily="2" charset="0"/>
              </a:rPr>
              <a:t>Pour le départ, rendez-vous au collège à 6h30</a:t>
            </a:r>
          </a:p>
        </p:txBody>
      </p:sp>
    </p:spTree>
    <p:extLst>
      <p:ext uri="{BB962C8B-B14F-4D97-AF65-F5344CB8AC3E}">
        <p14:creationId xmlns:p14="http://schemas.microsoft.com/office/powerpoint/2010/main" val="2546775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1FBEA5C-1927-4254-B61F-AFEE46730C19}"/>
              </a:ext>
            </a:extLst>
          </p:cNvPr>
          <p:cNvPicPr>
            <a:picLocks noChangeAspect="1"/>
          </p:cNvPicPr>
          <p:nvPr/>
        </p:nvPicPr>
        <p:blipFill rotWithShape="1">
          <a:blip r:embed="rId2"/>
          <a:srcRect l="6124" r="2187" b="3614"/>
          <a:stretch/>
        </p:blipFill>
        <p:spPr>
          <a:xfrm>
            <a:off x="4616187" y="523875"/>
            <a:ext cx="7356740" cy="3952721"/>
          </a:xfrm>
          <a:prstGeom prst="rect">
            <a:avLst/>
          </a:prstGeom>
        </p:spPr>
      </p:pic>
      <p:sp>
        <p:nvSpPr>
          <p:cNvPr id="5" name="ZoneTexte 4">
            <a:extLst>
              <a:ext uri="{FF2B5EF4-FFF2-40B4-BE49-F238E27FC236}">
                <a16:creationId xmlns:a16="http://schemas.microsoft.com/office/drawing/2014/main" id="{CBE23ABC-F1C3-435E-8444-1C5100F9A7E9}"/>
              </a:ext>
            </a:extLst>
          </p:cNvPr>
          <p:cNvSpPr txBox="1"/>
          <p:nvPr/>
        </p:nvSpPr>
        <p:spPr>
          <a:xfrm>
            <a:off x="323851" y="2028824"/>
            <a:ext cx="4197086" cy="1754326"/>
          </a:xfrm>
          <a:prstGeom prst="rect">
            <a:avLst/>
          </a:prstGeom>
          <a:noFill/>
        </p:spPr>
        <p:txBody>
          <a:bodyPr wrap="square" rtlCol="0">
            <a:spAutoFit/>
          </a:bodyPr>
          <a:lstStyle/>
          <a:p>
            <a:pPr algn="just"/>
            <a:r>
              <a:rPr lang="fr-FR" b="1" dirty="0">
                <a:solidFill>
                  <a:srgbClr val="FF0000"/>
                </a:solidFill>
              </a:rPr>
              <a:t>Un bagage à main est un bagage qu’un passager peut transporter dans la cabine d’un avion et qui peut se ranger dans le compartiment supérieur ou sous le siège devant lui. </a:t>
            </a:r>
          </a:p>
        </p:txBody>
      </p:sp>
      <p:sp>
        <p:nvSpPr>
          <p:cNvPr id="6" name="Rectangle 5">
            <a:extLst>
              <a:ext uri="{FF2B5EF4-FFF2-40B4-BE49-F238E27FC236}">
                <a16:creationId xmlns:a16="http://schemas.microsoft.com/office/drawing/2014/main" id="{5A55A7BE-D97B-4E7D-B4D2-AF47F7005FB7}"/>
              </a:ext>
            </a:extLst>
          </p:cNvPr>
          <p:cNvSpPr/>
          <p:nvPr/>
        </p:nvSpPr>
        <p:spPr>
          <a:xfrm>
            <a:off x="762000" y="4334981"/>
            <a:ext cx="10667999" cy="2393989"/>
          </a:xfrm>
          <a:prstGeom prst="rect">
            <a:avLst/>
          </a:prstGeom>
        </p:spPr>
        <p:txBody>
          <a:bodyPr wrap="square">
            <a:spAutoFit/>
          </a:bodyPr>
          <a:lstStyle/>
          <a:p>
            <a:pPr algn="just" fontAlgn="base"/>
            <a:r>
              <a:rPr lang="fr-FR" b="1" dirty="0">
                <a:solidFill>
                  <a:srgbClr val="FF0000"/>
                </a:solidFill>
              </a:rPr>
              <a:t>Pour la grande majorité des transporteurs, il n’y a pas de limite de poids pour le bagage à main. À l’exception de certains transporteurs internationaux ou à bas prix, la seule condition concerne votre capacité à le hisser à l’intérieur de l’espace de rangement supérieur.  </a:t>
            </a:r>
          </a:p>
          <a:p>
            <a:pPr marL="68580" indent="0" algn="just" fontAlgn="base">
              <a:buNone/>
            </a:pPr>
            <a:r>
              <a:rPr lang="fr-FR" b="1" dirty="0">
                <a:solidFill>
                  <a:srgbClr val="FF0000"/>
                </a:solidFill>
              </a:rPr>
              <a:t> </a:t>
            </a:r>
          </a:p>
          <a:p>
            <a:pPr algn="just" fontAlgn="base">
              <a:lnSpc>
                <a:spcPct val="150000"/>
              </a:lnSpc>
            </a:pPr>
            <a:r>
              <a:rPr lang="fr-FR" b="1" dirty="0">
                <a:solidFill>
                  <a:srgbClr val="FF0000"/>
                </a:solidFill>
              </a:rPr>
              <a:t>Bien que variant légèrement de quelques centimètres d’une compagnie à l’autre, il est commun de voir le format accepté autour de 55 cm x 40 cm x 23 cm (incluant la poignée et les roues) autant pour les vols intérieurs que pour les vols internationaux</a:t>
            </a:r>
            <a:r>
              <a:rPr lang="fr-FR" dirty="0">
                <a:solidFill>
                  <a:srgbClr val="FF0000"/>
                </a:solidFill>
              </a:rPr>
              <a:t>.</a:t>
            </a:r>
          </a:p>
        </p:txBody>
      </p:sp>
      <p:sp>
        <p:nvSpPr>
          <p:cNvPr id="2" name="ZoneTexte 1">
            <a:extLst>
              <a:ext uri="{FF2B5EF4-FFF2-40B4-BE49-F238E27FC236}">
                <a16:creationId xmlns:a16="http://schemas.microsoft.com/office/drawing/2014/main" id="{47AEE718-738D-4B80-AFA4-C2646911C806}"/>
              </a:ext>
            </a:extLst>
          </p:cNvPr>
          <p:cNvSpPr txBox="1"/>
          <p:nvPr/>
        </p:nvSpPr>
        <p:spPr>
          <a:xfrm rot="1892482">
            <a:off x="9579004" y="3093827"/>
            <a:ext cx="822469" cy="369332"/>
          </a:xfrm>
          <a:prstGeom prst="rect">
            <a:avLst/>
          </a:prstGeom>
          <a:solidFill>
            <a:srgbClr val="FF6600"/>
          </a:solidFill>
          <a:effectLst>
            <a:softEdge rad="12700"/>
          </a:effectLst>
        </p:spPr>
        <p:txBody>
          <a:bodyPr wrap="none" rtlCol="0">
            <a:spAutoFit/>
          </a:bodyPr>
          <a:lstStyle/>
          <a:p>
            <a:r>
              <a:rPr lang="fr-FR" sz="1400" dirty="0">
                <a:solidFill>
                  <a:schemeClr val="bg1"/>
                </a:solidFill>
                <a:latin typeface="3ds" panose="02000503020000020004" pitchFamily="2" charset="0"/>
              </a:rPr>
              <a:t>Gratuit</a:t>
            </a:r>
            <a:r>
              <a:rPr lang="fr-FR" dirty="0"/>
              <a:t> </a:t>
            </a:r>
          </a:p>
        </p:txBody>
      </p:sp>
      <p:pic>
        <p:nvPicPr>
          <p:cNvPr id="3" name="Image 2">
            <a:extLst>
              <a:ext uri="{FF2B5EF4-FFF2-40B4-BE49-F238E27FC236}">
                <a16:creationId xmlns:a16="http://schemas.microsoft.com/office/drawing/2014/main" id="{6E196969-C2D8-4EB9-8B10-A3696B32AE59}"/>
              </a:ext>
            </a:extLst>
          </p:cNvPr>
          <p:cNvPicPr>
            <a:picLocks noChangeAspect="1"/>
          </p:cNvPicPr>
          <p:nvPr/>
        </p:nvPicPr>
        <p:blipFill rotWithShape="1">
          <a:blip r:embed="rId3"/>
          <a:srcRect t="-2" r="6953" b="12367"/>
          <a:stretch/>
        </p:blipFill>
        <p:spPr>
          <a:xfrm>
            <a:off x="4761992" y="2205060"/>
            <a:ext cx="1425743" cy="200790"/>
          </a:xfrm>
          <a:prstGeom prst="rect">
            <a:avLst/>
          </a:prstGeom>
        </p:spPr>
      </p:pic>
      <p:pic>
        <p:nvPicPr>
          <p:cNvPr id="7" name="Image 6">
            <a:extLst>
              <a:ext uri="{FF2B5EF4-FFF2-40B4-BE49-F238E27FC236}">
                <a16:creationId xmlns:a16="http://schemas.microsoft.com/office/drawing/2014/main" id="{3C22414E-6463-4C33-95E0-825A565C0850}"/>
              </a:ext>
            </a:extLst>
          </p:cNvPr>
          <p:cNvPicPr>
            <a:picLocks noChangeAspect="1"/>
          </p:cNvPicPr>
          <p:nvPr/>
        </p:nvPicPr>
        <p:blipFill>
          <a:blip r:embed="rId4"/>
          <a:stretch>
            <a:fillRect/>
          </a:stretch>
        </p:blipFill>
        <p:spPr>
          <a:xfrm>
            <a:off x="7256425" y="2147480"/>
            <a:ext cx="1550224" cy="258370"/>
          </a:xfrm>
          <a:prstGeom prst="rect">
            <a:avLst/>
          </a:prstGeom>
        </p:spPr>
      </p:pic>
      <p:sp>
        <p:nvSpPr>
          <p:cNvPr id="8" name="ZoneTexte 7">
            <a:extLst>
              <a:ext uri="{FF2B5EF4-FFF2-40B4-BE49-F238E27FC236}">
                <a16:creationId xmlns:a16="http://schemas.microsoft.com/office/drawing/2014/main" id="{96F64ACD-01AA-4B17-A602-2C803A569E64}"/>
              </a:ext>
            </a:extLst>
          </p:cNvPr>
          <p:cNvSpPr txBox="1"/>
          <p:nvPr/>
        </p:nvSpPr>
        <p:spPr>
          <a:xfrm>
            <a:off x="5990951" y="5935257"/>
            <a:ext cx="2744677" cy="400110"/>
          </a:xfrm>
          <a:prstGeom prst="rect">
            <a:avLst/>
          </a:prstGeom>
          <a:solidFill>
            <a:srgbClr val="002060"/>
          </a:solidFill>
        </p:spPr>
        <p:txBody>
          <a:bodyPr wrap="square" rtlCol="0">
            <a:spAutoFit/>
          </a:bodyPr>
          <a:lstStyle/>
          <a:p>
            <a:pPr algn="ctr"/>
            <a:r>
              <a:rPr lang="fr-FR" sz="2000" b="1" dirty="0">
                <a:solidFill>
                  <a:srgbClr val="92D050"/>
                </a:solidFill>
              </a:rPr>
              <a:t>55 x 40 x 20 cm</a:t>
            </a:r>
          </a:p>
        </p:txBody>
      </p:sp>
    </p:spTree>
    <p:extLst>
      <p:ext uri="{BB962C8B-B14F-4D97-AF65-F5344CB8AC3E}">
        <p14:creationId xmlns:p14="http://schemas.microsoft.com/office/powerpoint/2010/main" val="1449120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CB22A2-3441-491E-B50C-94E923F52985}"/>
              </a:ext>
            </a:extLst>
          </p:cNvPr>
          <p:cNvSpPr>
            <a:spLocks noGrp="1"/>
          </p:cNvSpPr>
          <p:nvPr>
            <p:ph type="title"/>
          </p:nvPr>
        </p:nvSpPr>
        <p:spPr>
          <a:xfrm>
            <a:off x="3277339" y="418144"/>
            <a:ext cx="8610600" cy="984528"/>
          </a:xfrm>
        </p:spPr>
        <p:txBody>
          <a:bodyPr/>
          <a:lstStyle/>
          <a:p>
            <a:r>
              <a:rPr lang="fr-FR" dirty="0"/>
              <a:t>Pour infos complémentaires</a:t>
            </a:r>
          </a:p>
        </p:txBody>
      </p:sp>
      <p:pic>
        <p:nvPicPr>
          <p:cNvPr id="5" name="Espace réservé du contenu 4">
            <a:extLst>
              <a:ext uri="{FF2B5EF4-FFF2-40B4-BE49-F238E27FC236}">
                <a16:creationId xmlns:a16="http://schemas.microsoft.com/office/drawing/2014/main" id="{E6DC6C34-ACB2-43CE-A6D2-58174A0335D9}"/>
              </a:ext>
            </a:extLst>
          </p:cNvPr>
          <p:cNvPicPr>
            <a:picLocks noGrp="1" noChangeAspect="1"/>
          </p:cNvPicPr>
          <p:nvPr>
            <p:ph idx="1"/>
          </p:nvPr>
        </p:nvPicPr>
        <p:blipFill rotWithShape="1">
          <a:blip r:embed="rId2"/>
          <a:srcRect b="7376"/>
          <a:stretch/>
        </p:blipFill>
        <p:spPr>
          <a:xfrm>
            <a:off x="2819154" y="1171853"/>
            <a:ext cx="6842121" cy="5268004"/>
          </a:xfrm>
        </p:spPr>
      </p:pic>
    </p:spTree>
    <p:extLst>
      <p:ext uri="{BB962C8B-B14F-4D97-AF65-F5344CB8AC3E}">
        <p14:creationId xmlns:p14="http://schemas.microsoft.com/office/powerpoint/2010/main" val="2406839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omment obtenir la carte vitale européenne ? - Otherwise">
            <a:extLst>
              <a:ext uri="{FF2B5EF4-FFF2-40B4-BE49-F238E27FC236}">
                <a16:creationId xmlns:a16="http://schemas.microsoft.com/office/drawing/2014/main" id="{C9310B9A-2C6D-47E3-A833-E7FA620B1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5229" y="1294009"/>
            <a:ext cx="4179441" cy="26195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ERFA 15646-01 : Attestation de sortie de territoire pour mineur | Startdoc">
            <a:extLst>
              <a:ext uri="{FF2B5EF4-FFF2-40B4-BE49-F238E27FC236}">
                <a16:creationId xmlns:a16="http://schemas.microsoft.com/office/drawing/2014/main" id="{180F17D0-31E0-410B-A493-17E8EEFD48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8981" y="1175488"/>
            <a:ext cx="2708959" cy="3831242"/>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CFCA5D41-4CFE-48D6-A261-12BBE16A8252}"/>
              </a:ext>
            </a:extLst>
          </p:cNvPr>
          <p:cNvSpPr txBox="1"/>
          <p:nvPr/>
        </p:nvSpPr>
        <p:spPr>
          <a:xfrm>
            <a:off x="5057775" y="5142243"/>
            <a:ext cx="6491275" cy="1569660"/>
          </a:xfrm>
          <a:prstGeom prst="rect">
            <a:avLst/>
          </a:prstGeom>
          <a:noFill/>
        </p:spPr>
        <p:txBody>
          <a:bodyPr wrap="square" rtlCol="0">
            <a:spAutoFit/>
          </a:bodyPr>
          <a:lstStyle/>
          <a:p>
            <a:pPr algn="ctr"/>
            <a:r>
              <a:rPr lang="fr-FR" sz="3200" b="1" dirty="0">
                <a:solidFill>
                  <a:srgbClr val="FF0000"/>
                </a:solidFill>
              </a:rPr>
              <a:t>Règlement du séjour</a:t>
            </a:r>
          </a:p>
          <a:p>
            <a:pPr algn="ctr"/>
            <a:r>
              <a:rPr lang="fr-FR" sz="3200" b="1" dirty="0">
                <a:solidFill>
                  <a:srgbClr val="FF0000"/>
                </a:solidFill>
              </a:rPr>
              <a:t>par prélèvements mensuels </a:t>
            </a:r>
          </a:p>
          <a:p>
            <a:pPr algn="ctr"/>
            <a:r>
              <a:rPr lang="fr-FR" sz="3200" b="1" dirty="0">
                <a:solidFill>
                  <a:srgbClr val="FF0000"/>
                </a:solidFill>
              </a:rPr>
              <a:t>d</a:t>
            </a:r>
            <a:r>
              <a:rPr lang="fr-FR" sz="3200" b="1">
                <a:solidFill>
                  <a:srgbClr val="FF0000"/>
                </a:solidFill>
              </a:rPr>
              <a:t>e </a:t>
            </a:r>
            <a:r>
              <a:rPr lang="fr-FR" sz="3200" b="1" dirty="0">
                <a:solidFill>
                  <a:srgbClr val="FF0000"/>
                </a:solidFill>
              </a:rPr>
              <a:t>novembre à mai</a:t>
            </a:r>
          </a:p>
        </p:txBody>
      </p:sp>
      <p:sp>
        <p:nvSpPr>
          <p:cNvPr id="9" name="ZoneTexte 8">
            <a:extLst>
              <a:ext uri="{FF2B5EF4-FFF2-40B4-BE49-F238E27FC236}">
                <a16:creationId xmlns:a16="http://schemas.microsoft.com/office/drawing/2014/main" id="{B20ADFEA-02E4-4E34-9FBA-C91E41CBC84F}"/>
              </a:ext>
            </a:extLst>
          </p:cNvPr>
          <p:cNvSpPr txBox="1"/>
          <p:nvPr/>
        </p:nvSpPr>
        <p:spPr>
          <a:xfrm>
            <a:off x="6096000" y="455201"/>
            <a:ext cx="5364830" cy="584775"/>
          </a:xfrm>
          <a:prstGeom prst="rect">
            <a:avLst/>
          </a:prstGeom>
          <a:noFill/>
        </p:spPr>
        <p:txBody>
          <a:bodyPr wrap="square" rtlCol="0">
            <a:spAutoFit/>
          </a:bodyPr>
          <a:lstStyle/>
          <a:p>
            <a:pPr algn="ctr"/>
            <a:r>
              <a:rPr lang="fr-FR" sz="3200" b="1" dirty="0">
                <a:solidFill>
                  <a:srgbClr val="FF0000"/>
                </a:solidFill>
              </a:rPr>
              <a:t>Documents administratifs </a:t>
            </a:r>
          </a:p>
        </p:txBody>
      </p:sp>
      <p:pic>
        <p:nvPicPr>
          <p:cNvPr id="10" name="Image 9">
            <a:extLst>
              <a:ext uri="{FF2B5EF4-FFF2-40B4-BE49-F238E27FC236}">
                <a16:creationId xmlns:a16="http://schemas.microsoft.com/office/drawing/2014/main" id="{CDD134DB-F854-4E89-A417-50BB5A7FC501}"/>
              </a:ext>
            </a:extLst>
          </p:cNvPr>
          <p:cNvPicPr>
            <a:picLocks noChangeAspect="1"/>
          </p:cNvPicPr>
          <p:nvPr/>
        </p:nvPicPr>
        <p:blipFill rotWithShape="1">
          <a:blip r:embed="rId4"/>
          <a:srcRect t="4336" r="4704"/>
          <a:stretch/>
        </p:blipFill>
        <p:spPr>
          <a:xfrm>
            <a:off x="642950" y="4092395"/>
            <a:ext cx="4178063" cy="2619508"/>
          </a:xfrm>
          <a:prstGeom prst="rect">
            <a:avLst/>
          </a:prstGeom>
        </p:spPr>
      </p:pic>
      <p:pic>
        <p:nvPicPr>
          <p:cNvPr id="11" name="Image 10">
            <a:extLst>
              <a:ext uri="{FF2B5EF4-FFF2-40B4-BE49-F238E27FC236}">
                <a16:creationId xmlns:a16="http://schemas.microsoft.com/office/drawing/2014/main" id="{874FE847-A9A7-43D5-881C-6441DDEAEF14}"/>
              </a:ext>
            </a:extLst>
          </p:cNvPr>
          <p:cNvPicPr>
            <a:picLocks noChangeAspect="1"/>
          </p:cNvPicPr>
          <p:nvPr/>
        </p:nvPicPr>
        <p:blipFill>
          <a:blip r:embed="rId5"/>
          <a:stretch>
            <a:fillRect/>
          </a:stretch>
        </p:blipFill>
        <p:spPr>
          <a:xfrm>
            <a:off x="549149" y="1411146"/>
            <a:ext cx="2030369" cy="2385235"/>
          </a:xfrm>
          <a:prstGeom prst="rect">
            <a:avLst/>
          </a:prstGeom>
        </p:spPr>
      </p:pic>
    </p:spTree>
    <p:extLst>
      <p:ext uri="{BB962C8B-B14F-4D97-AF65-F5344CB8AC3E}">
        <p14:creationId xmlns:p14="http://schemas.microsoft.com/office/powerpoint/2010/main" val="3982133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D221C53-0B37-4B9B-86C6-6A7C933094FF}"/>
              </a:ext>
            </a:extLst>
          </p:cNvPr>
          <p:cNvPicPr>
            <a:picLocks noChangeAspect="1"/>
          </p:cNvPicPr>
          <p:nvPr/>
        </p:nvPicPr>
        <p:blipFill rotWithShape="1">
          <a:blip r:embed="rId2"/>
          <a:srcRect l="2804" r="1506"/>
          <a:stretch/>
        </p:blipFill>
        <p:spPr>
          <a:xfrm>
            <a:off x="3852909" y="1034669"/>
            <a:ext cx="8176334" cy="5707500"/>
          </a:xfrm>
          <a:prstGeom prst="rect">
            <a:avLst/>
          </a:prstGeom>
          <a:effectLst>
            <a:softEdge rad="127000"/>
          </a:effectLst>
        </p:spPr>
      </p:pic>
      <p:sp>
        <p:nvSpPr>
          <p:cNvPr id="3" name="ZoneTexte 2">
            <a:extLst>
              <a:ext uri="{FF2B5EF4-FFF2-40B4-BE49-F238E27FC236}">
                <a16:creationId xmlns:a16="http://schemas.microsoft.com/office/drawing/2014/main" id="{E342060C-3D33-4214-A9E9-86F5B0CF5E2E}"/>
              </a:ext>
            </a:extLst>
          </p:cNvPr>
          <p:cNvSpPr txBox="1"/>
          <p:nvPr/>
        </p:nvSpPr>
        <p:spPr>
          <a:xfrm>
            <a:off x="5637320" y="2974019"/>
            <a:ext cx="914400" cy="914400"/>
          </a:xfrm>
          <a:prstGeom prst="rect">
            <a:avLst/>
          </a:prstGeom>
          <a:noFill/>
        </p:spPr>
        <p:txBody>
          <a:bodyPr wrap="square" rtlCol="0">
            <a:spAutoFit/>
          </a:bodyPr>
          <a:lstStyle/>
          <a:p>
            <a:endParaRPr lang="fr-FR" dirty="0"/>
          </a:p>
        </p:txBody>
      </p:sp>
      <p:sp>
        <p:nvSpPr>
          <p:cNvPr id="4" name="ZoneTexte 3">
            <a:extLst>
              <a:ext uri="{FF2B5EF4-FFF2-40B4-BE49-F238E27FC236}">
                <a16:creationId xmlns:a16="http://schemas.microsoft.com/office/drawing/2014/main" id="{EAAA7BD8-E6A4-4AFC-9C2D-BB6C48CBC76D}"/>
              </a:ext>
            </a:extLst>
          </p:cNvPr>
          <p:cNvSpPr txBox="1"/>
          <p:nvPr/>
        </p:nvSpPr>
        <p:spPr>
          <a:xfrm>
            <a:off x="346229" y="2303369"/>
            <a:ext cx="3080552" cy="3170099"/>
          </a:xfrm>
          <a:prstGeom prst="rect">
            <a:avLst/>
          </a:prstGeom>
          <a:noFill/>
        </p:spPr>
        <p:txBody>
          <a:bodyPr wrap="square" rtlCol="0">
            <a:spAutoFit/>
          </a:bodyPr>
          <a:lstStyle/>
          <a:p>
            <a:pPr algn="just"/>
            <a:r>
              <a:rPr lang="fr-FR" sz="2000" b="1" dirty="0">
                <a:solidFill>
                  <a:schemeClr val="bg1"/>
                </a:solidFill>
                <a:latin typeface="3ds" panose="02000503020000020004" pitchFamily="2" charset="0"/>
              </a:rPr>
              <a:t>Assise est une ville située à flanc de colline, dans le centre de l'Ombrie, en Italie. Ce fut le lieu de naissance de saint François (1181-1226), l'un des saints patrons de l'Italie. Elle a connu son apogée au Moyen Âge.</a:t>
            </a:r>
          </a:p>
        </p:txBody>
      </p:sp>
    </p:spTree>
    <p:extLst>
      <p:ext uri="{BB962C8B-B14F-4D97-AF65-F5344CB8AC3E}">
        <p14:creationId xmlns:p14="http://schemas.microsoft.com/office/powerpoint/2010/main" val="2527777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26" name="Picture 2" descr="assise ali di firenze 3">
            <a:extLst>
              <a:ext uri="{FF2B5EF4-FFF2-40B4-BE49-F238E27FC236}">
                <a16:creationId xmlns:a16="http://schemas.microsoft.com/office/drawing/2014/main" id="{9E411C8F-5539-4031-88A0-650C9640E2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639" r="-1"/>
          <a:stretch/>
        </p:blipFill>
        <p:spPr bwMode="auto">
          <a:xfrm>
            <a:off x="5542439" y="966825"/>
            <a:ext cx="6239986" cy="568162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2B14F7BC-EE70-45DC-9829-B2DFFA4C4EE0}"/>
              </a:ext>
            </a:extLst>
          </p:cNvPr>
          <p:cNvSpPr txBox="1"/>
          <p:nvPr/>
        </p:nvSpPr>
        <p:spPr>
          <a:xfrm>
            <a:off x="291900" y="4534824"/>
            <a:ext cx="4848411" cy="1938992"/>
          </a:xfrm>
          <a:prstGeom prst="rect">
            <a:avLst/>
          </a:prstGeom>
          <a:noFill/>
        </p:spPr>
        <p:txBody>
          <a:bodyPr wrap="square" rtlCol="0">
            <a:spAutoFit/>
          </a:bodyPr>
          <a:lstStyle/>
          <a:p>
            <a:pPr algn="just"/>
            <a:r>
              <a:rPr lang="fr-FR" sz="2000" b="1" dirty="0">
                <a:solidFill>
                  <a:schemeClr val="bg1"/>
                </a:solidFill>
                <a:latin typeface="3ds" panose="02000503020000020004" pitchFamily="2" charset="0"/>
              </a:rPr>
              <a:t>Saint François d'Assise est un religieux catholique italien, diacre et fondateur de l'ordre des frères franciscains caractérisé par la prière, la joie, la pauvreté, l'évangélisation et le respect de la création. </a:t>
            </a:r>
          </a:p>
        </p:txBody>
      </p:sp>
      <p:sp>
        <p:nvSpPr>
          <p:cNvPr id="6" name="Rectangle 5">
            <a:extLst>
              <a:ext uri="{FF2B5EF4-FFF2-40B4-BE49-F238E27FC236}">
                <a16:creationId xmlns:a16="http://schemas.microsoft.com/office/drawing/2014/main" id="{45884386-A2F3-4925-98A2-6813CD1D3C24}"/>
              </a:ext>
            </a:extLst>
          </p:cNvPr>
          <p:cNvSpPr/>
          <p:nvPr/>
        </p:nvSpPr>
        <p:spPr>
          <a:xfrm>
            <a:off x="5941934" y="1242809"/>
            <a:ext cx="4371976" cy="584775"/>
          </a:xfrm>
          <a:prstGeom prst="rect">
            <a:avLst/>
          </a:prstGeom>
        </p:spPr>
        <p:txBody>
          <a:bodyPr wrap="square">
            <a:spAutoFit/>
          </a:bodyPr>
          <a:lstStyle/>
          <a:p>
            <a:r>
              <a:rPr lang="fr-FR" sz="3200" b="1" dirty="0">
                <a:solidFill>
                  <a:schemeClr val="tx2"/>
                </a:solidFill>
              </a:rPr>
              <a:t>St François d’Assise</a:t>
            </a:r>
          </a:p>
        </p:txBody>
      </p:sp>
      <p:sp>
        <p:nvSpPr>
          <p:cNvPr id="7" name="Organigramme : Alternative 6">
            <a:extLst>
              <a:ext uri="{FF2B5EF4-FFF2-40B4-BE49-F238E27FC236}">
                <a16:creationId xmlns:a16="http://schemas.microsoft.com/office/drawing/2014/main" id="{F75CB83F-4E61-4B01-AE05-5E152BF1E34A}"/>
              </a:ext>
            </a:extLst>
          </p:cNvPr>
          <p:cNvSpPr/>
          <p:nvPr/>
        </p:nvSpPr>
        <p:spPr>
          <a:xfrm>
            <a:off x="471719" y="1903800"/>
            <a:ext cx="1847850" cy="733425"/>
          </a:xfrm>
          <a:prstGeom prst="flowChartAlternateProcess">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Le Saint </a:t>
            </a:r>
          </a:p>
          <a:p>
            <a:pPr algn="ctr"/>
            <a:r>
              <a:rPr lang="fr-FR" sz="1600" dirty="0"/>
              <a:t>de l’Ecologie</a:t>
            </a:r>
          </a:p>
        </p:txBody>
      </p:sp>
      <p:sp>
        <p:nvSpPr>
          <p:cNvPr id="8" name="Ellipse 7">
            <a:extLst>
              <a:ext uri="{FF2B5EF4-FFF2-40B4-BE49-F238E27FC236}">
                <a16:creationId xmlns:a16="http://schemas.microsoft.com/office/drawing/2014/main" id="{6317C2F8-47D1-441C-817A-AAEC6D21435E}"/>
              </a:ext>
            </a:extLst>
          </p:cNvPr>
          <p:cNvSpPr/>
          <p:nvPr/>
        </p:nvSpPr>
        <p:spPr>
          <a:xfrm>
            <a:off x="2926867" y="1810640"/>
            <a:ext cx="2077375" cy="885203"/>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Un messager de Paix</a:t>
            </a:r>
          </a:p>
        </p:txBody>
      </p:sp>
      <p:sp>
        <p:nvSpPr>
          <p:cNvPr id="2" name="Ellipse 1">
            <a:extLst>
              <a:ext uri="{FF2B5EF4-FFF2-40B4-BE49-F238E27FC236}">
                <a16:creationId xmlns:a16="http://schemas.microsoft.com/office/drawing/2014/main" id="{6A37F10F-074A-4DF8-AFFF-3FD48F8475BA}"/>
              </a:ext>
            </a:extLst>
          </p:cNvPr>
          <p:cNvSpPr/>
          <p:nvPr/>
        </p:nvSpPr>
        <p:spPr>
          <a:xfrm>
            <a:off x="246863" y="3201897"/>
            <a:ext cx="2173274" cy="986936"/>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Le précurseur du dialogue interreligieux </a:t>
            </a:r>
          </a:p>
        </p:txBody>
      </p:sp>
      <p:sp>
        <p:nvSpPr>
          <p:cNvPr id="9" name="Organigramme : Alternative 8">
            <a:extLst>
              <a:ext uri="{FF2B5EF4-FFF2-40B4-BE49-F238E27FC236}">
                <a16:creationId xmlns:a16="http://schemas.microsoft.com/office/drawing/2014/main" id="{75B2E12C-9B7A-42D4-874A-DA167FD4756E}"/>
              </a:ext>
            </a:extLst>
          </p:cNvPr>
          <p:cNvSpPr/>
          <p:nvPr/>
        </p:nvSpPr>
        <p:spPr>
          <a:xfrm>
            <a:off x="2878917" y="3107968"/>
            <a:ext cx="2173274" cy="1174794"/>
          </a:xfrm>
          <a:prstGeom prst="flowChartAlternateProcess">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Le petit pauvre </a:t>
            </a:r>
          </a:p>
          <a:p>
            <a:pPr algn="ctr"/>
            <a:r>
              <a:rPr lang="fr-FR" sz="1600" dirty="0"/>
              <a:t>(Il </a:t>
            </a:r>
            <a:r>
              <a:rPr lang="fr-FR" sz="1600" dirty="0" err="1"/>
              <a:t>poverello</a:t>
            </a:r>
            <a:r>
              <a:rPr lang="fr-FR" sz="1600" dirty="0"/>
              <a:t>) </a:t>
            </a:r>
          </a:p>
          <a:p>
            <a:pPr algn="ctr"/>
            <a:r>
              <a:rPr lang="fr-FR" sz="1600" dirty="0"/>
              <a:t>au service </a:t>
            </a:r>
          </a:p>
          <a:p>
            <a:pPr algn="ctr"/>
            <a:r>
              <a:rPr lang="fr-FR" sz="1600" dirty="0"/>
              <a:t>des plus pauvres</a:t>
            </a:r>
          </a:p>
        </p:txBody>
      </p:sp>
    </p:spTree>
    <p:extLst>
      <p:ext uri="{BB962C8B-B14F-4D97-AF65-F5344CB8AC3E}">
        <p14:creationId xmlns:p14="http://schemas.microsoft.com/office/powerpoint/2010/main" val="904095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9" name="Espace réservé du contenu 8">
            <a:hlinkClick r:id="rId2"/>
            <a:extLst>
              <a:ext uri="{FF2B5EF4-FFF2-40B4-BE49-F238E27FC236}">
                <a16:creationId xmlns:a16="http://schemas.microsoft.com/office/drawing/2014/main" id="{87346E5C-C5A4-422E-8EE0-A9AE6A5F3D56}"/>
              </a:ext>
            </a:extLst>
          </p:cNvPr>
          <p:cNvPicPr>
            <a:picLocks noGrp="1" noChangeAspect="1"/>
          </p:cNvPicPr>
          <p:nvPr>
            <p:ph idx="1"/>
          </p:nvPr>
        </p:nvPicPr>
        <p:blipFill>
          <a:blip r:embed="rId3"/>
          <a:stretch>
            <a:fillRect/>
          </a:stretch>
        </p:blipFill>
        <p:spPr>
          <a:xfrm>
            <a:off x="512227" y="385782"/>
            <a:ext cx="11167545" cy="6281744"/>
          </a:xfrm>
        </p:spPr>
      </p:pic>
    </p:spTree>
    <p:extLst>
      <p:ext uri="{BB962C8B-B14F-4D97-AF65-F5344CB8AC3E}">
        <p14:creationId xmlns:p14="http://schemas.microsoft.com/office/powerpoint/2010/main" val="3037839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74" name="Picture 2" descr="assise ali di firenze 4">
            <a:extLst>
              <a:ext uri="{FF2B5EF4-FFF2-40B4-BE49-F238E27FC236}">
                <a16:creationId xmlns:a16="http://schemas.microsoft.com/office/drawing/2014/main" id="{DCBFF857-5000-47F9-BB1D-01EA2EE6CE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608"/>
          <a:stretch/>
        </p:blipFill>
        <p:spPr bwMode="auto">
          <a:xfrm>
            <a:off x="4714043" y="1527486"/>
            <a:ext cx="6809173" cy="508804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0B52F42-C4D1-484C-B4F2-D0FD8C6DF17C}"/>
              </a:ext>
            </a:extLst>
          </p:cNvPr>
          <p:cNvSpPr/>
          <p:nvPr/>
        </p:nvSpPr>
        <p:spPr>
          <a:xfrm>
            <a:off x="668784" y="2178680"/>
            <a:ext cx="3228513" cy="3785652"/>
          </a:xfrm>
          <a:prstGeom prst="rect">
            <a:avLst/>
          </a:prstGeom>
        </p:spPr>
        <p:txBody>
          <a:bodyPr wrap="square">
            <a:spAutoFit/>
          </a:bodyPr>
          <a:lstStyle/>
          <a:p>
            <a:pPr algn="just"/>
            <a:r>
              <a:rPr lang="fr-FR" sz="2000" b="1" dirty="0">
                <a:solidFill>
                  <a:schemeClr val="bg1"/>
                </a:solidFill>
                <a:latin typeface="3ds" panose="02000503020000020004" pitchFamily="2" charset="0"/>
              </a:rPr>
              <a:t>La basilique Saint-François est une église imposante sur 2 étages, consacrée en 1253. Ses fresques du XIIIe siècle représentant la vie de saint François ont été attribuées à Giotto et Cimabue, parmi d'autres. La crypte abrite le sarcophage en pierre du saint. </a:t>
            </a:r>
          </a:p>
        </p:txBody>
      </p:sp>
      <p:sp>
        <p:nvSpPr>
          <p:cNvPr id="4" name="ZoneTexte 3">
            <a:extLst>
              <a:ext uri="{FF2B5EF4-FFF2-40B4-BE49-F238E27FC236}">
                <a16:creationId xmlns:a16="http://schemas.microsoft.com/office/drawing/2014/main" id="{A18424D0-A987-4AE5-AF80-02B8079E39B2}"/>
              </a:ext>
            </a:extLst>
          </p:cNvPr>
          <p:cNvSpPr txBox="1"/>
          <p:nvPr/>
        </p:nvSpPr>
        <p:spPr>
          <a:xfrm>
            <a:off x="4432363" y="748579"/>
            <a:ext cx="7372531" cy="584775"/>
          </a:xfrm>
          <a:prstGeom prst="rect">
            <a:avLst/>
          </a:prstGeom>
          <a:noFill/>
        </p:spPr>
        <p:txBody>
          <a:bodyPr wrap="none" rtlCol="0">
            <a:spAutoFit/>
          </a:bodyPr>
          <a:lstStyle/>
          <a:p>
            <a:r>
              <a:rPr lang="fr-FR" sz="3200" b="1" dirty="0">
                <a:solidFill>
                  <a:schemeClr val="bg1"/>
                </a:solidFill>
              </a:rPr>
              <a:t>La vie de St François et de Ste Claire</a:t>
            </a:r>
          </a:p>
        </p:txBody>
      </p:sp>
    </p:spTree>
    <p:extLst>
      <p:ext uri="{BB962C8B-B14F-4D97-AF65-F5344CB8AC3E}">
        <p14:creationId xmlns:p14="http://schemas.microsoft.com/office/powerpoint/2010/main" val="459290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26" name="Picture 2" descr="Audioguide BASILIQUE SAINTE-CLAIRE - Histoire - Guide Touristique | MyWoWo">
            <a:extLst>
              <a:ext uri="{FF2B5EF4-FFF2-40B4-BE49-F238E27FC236}">
                <a16:creationId xmlns:a16="http://schemas.microsoft.com/office/drawing/2014/main" id="{0E05D2F1-72ED-4706-9888-BB58408363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081" y="2574523"/>
            <a:ext cx="7021286" cy="3686175"/>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EE9A49C3-5829-4A79-82B6-AA06D21D270C}"/>
              </a:ext>
            </a:extLst>
          </p:cNvPr>
          <p:cNvSpPr txBox="1"/>
          <p:nvPr/>
        </p:nvSpPr>
        <p:spPr>
          <a:xfrm>
            <a:off x="5081183" y="1455939"/>
            <a:ext cx="6385081" cy="707886"/>
          </a:xfrm>
          <a:prstGeom prst="rect">
            <a:avLst/>
          </a:prstGeom>
          <a:noFill/>
        </p:spPr>
        <p:txBody>
          <a:bodyPr wrap="none" rtlCol="0">
            <a:spAutoFit/>
          </a:bodyPr>
          <a:lstStyle/>
          <a:p>
            <a:r>
              <a:rPr lang="fr-FR" sz="4000" b="1" dirty="0">
                <a:solidFill>
                  <a:schemeClr val="bg1"/>
                </a:solidFill>
              </a:rPr>
              <a:t>La Basilique Sainte Claire</a:t>
            </a:r>
          </a:p>
        </p:txBody>
      </p:sp>
      <p:sp>
        <p:nvSpPr>
          <p:cNvPr id="3" name="Rectangle 2">
            <a:extLst>
              <a:ext uri="{FF2B5EF4-FFF2-40B4-BE49-F238E27FC236}">
                <a16:creationId xmlns:a16="http://schemas.microsoft.com/office/drawing/2014/main" id="{1B991909-5A3A-4DE7-A483-C3C846462CCA}"/>
              </a:ext>
            </a:extLst>
          </p:cNvPr>
          <p:cNvSpPr/>
          <p:nvPr/>
        </p:nvSpPr>
        <p:spPr>
          <a:xfrm>
            <a:off x="109491" y="2782823"/>
            <a:ext cx="4498019" cy="3170099"/>
          </a:xfrm>
          <a:prstGeom prst="rect">
            <a:avLst/>
          </a:prstGeom>
        </p:spPr>
        <p:txBody>
          <a:bodyPr wrap="square">
            <a:spAutoFit/>
          </a:bodyPr>
          <a:lstStyle/>
          <a:p>
            <a:pPr algn="just"/>
            <a:r>
              <a:rPr lang="fr-FR" sz="2000" b="1" dirty="0">
                <a:solidFill>
                  <a:schemeClr val="bg1"/>
                </a:solidFill>
                <a:latin typeface="3ds" panose="02000503020000020004" pitchFamily="2" charset="0"/>
              </a:rPr>
              <a:t>Une Basilique Sainte Claire à Assise lui est consacrée depuis le XIIIe siècle. A l’intérieur, les fresques datent du XIIe siècle, réalisées par des artistes de l’école de Giotto.</a:t>
            </a:r>
            <a:endParaRPr lang="fr-FR" sz="2000" b="1" dirty="0">
              <a:solidFill>
                <a:schemeClr val="bg1"/>
              </a:solidFill>
              <a:latin typeface="3ds" panose="02000503020000020004" pitchFamily="2" charset="0"/>
              <a:ea typeface="Times New Roman" panose="02020603050405020304" pitchFamily="18" charset="0"/>
              <a:cs typeface="Times New Roman" panose="02020603050405020304" pitchFamily="18" charset="0"/>
            </a:endParaRPr>
          </a:p>
          <a:p>
            <a:pPr algn="just"/>
            <a:endParaRPr lang="fr-FR" sz="2000" b="1" dirty="0">
              <a:solidFill>
                <a:schemeClr val="bg1"/>
              </a:solidFill>
              <a:latin typeface="3ds" panose="02000503020000020004" pitchFamily="2" charset="0"/>
              <a:ea typeface="Times New Roman" panose="02020603050405020304" pitchFamily="18" charset="0"/>
              <a:cs typeface="Times New Roman" panose="02020603050405020304" pitchFamily="18" charset="0"/>
            </a:endParaRPr>
          </a:p>
          <a:p>
            <a:pPr algn="just"/>
            <a:r>
              <a:rPr lang="fr-FR" sz="2000" b="1" dirty="0">
                <a:solidFill>
                  <a:schemeClr val="bg1"/>
                </a:solidFill>
                <a:latin typeface="3ds" panose="02000503020000020004" pitchFamily="2" charset="0"/>
                <a:ea typeface="Times New Roman" panose="02020603050405020304" pitchFamily="18" charset="0"/>
                <a:cs typeface="Times New Roman" panose="02020603050405020304" pitchFamily="18" charset="0"/>
              </a:rPr>
              <a:t>Née en 1193, Claire d’Assise est issue de la riche aristocratie italienne qu’elle quitte pour adopter le mode de vie de François d’Assise. </a:t>
            </a:r>
            <a:endParaRPr lang="fr-FR" sz="2000" b="1" dirty="0">
              <a:solidFill>
                <a:schemeClr val="bg1"/>
              </a:solidFill>
            </a:endParaRPr>
          </a:p>
        </p:txBody>
      </p:sp>
    </p:spTree>
    <p:extLst>
      <p:ext uri="{BB962C8B-B14F-4D97-AF65-F5344CB8AC3E}">
        <p14:creationId xmlns:p14="http://schemas.microsoft.com/office/powerpoint/2010/main" val="513712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Image 1" descr="https://lh6.googleusercontent.com/i1JI-Aey8eXqYDLhYjJVppSSOd5xUtbcbk35uM3DuDcvuq4I_lhw94nnp3BQ_720DN51wJzm3EW9zuDnEiavEt_IQ7r9A3DB_qMy1rN1OyOJQwDp=w1280">
            <a:extLst>
              <a:ext uri="{FF2B5EF4-FFF2-40B4-BE49-F238E27FC236}">
                <a16:creationId xmlns:a16="http://schemas.microsoft.com/office/drawing/2014/main" id="{7FD58C53-58E5-44CB-9AF6-0045C13D17A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856403" y="2414967"/>
            <a:ext cx="6704965" cy="3768090"/>
          </a:xfrm>
          <a:prstGeom prst="rect">
            <a:avLst/>
          </a:prstGeom>
          <a:noFill/>
          <a:ln>
            <a:noFill/>
          </a:ln>
        </p:spPr>
      </p:pic>
      <p:sp>
        <p:nvSpPr>
          <p:cNvPr id="4" name="ZoneTexte 3">
            <a:extLst>
              <a:ext uri="{FF2B5EF4-FFF2-40B4-BE49-F238E27FC236}">
                <a16:creationId xmlns:a16="http://schemas.microsoft.com/office/drawing/2014/main" id="{8DD3A5E1-694A-4860-83AC-D2503B54DF92}"/>
              </a:ext>
            </a:extLst>
          </p:cNvPr>
          <p:cNvSpPr txBox="1"/>
          <p:nvPr/>
        </p:nvSpPr>
        <p:spPr>
          <a:xfrm>
            <a:off x="5314501" y="843930"/>
            <a:ext cx="5788764" cy="707886"/>
          </a:xfrm>
          <a:prstGeom prst="rect">
            <a:avLst/>
          </a:prstGeom>
          <a:noFill/>
        </p:spPr>
        <p:txBody>
          <a:bodyPr wrap="none" rtlCol="0">
            <a:spAutoFit/>
          </a:bodyPr>
          <a:lstStyle/>
          <a:p>
            <a:r>
              <a:rPr lang="fr-FR" sz="4000" b="1" dirty="0">
                <a:solidFill>
                  <a:schemeClr val="bg1"/>
                </a:solidFill>
              </a:rPr>
              <a:t>St François et la nature</a:t>
            </a:r>
          </a:p>
        </p:txBody>
      </p:sp>
      <p:sp>
        <p:nvSpPr>
          <p:cNvPr id="5" name="Rectangle 4">
            <a:extLst>
              <a:ext uri="{FF2B5EF4-FFF2-40B4-BE49-F238E27FC236}">
                <a16:creationId xmlns:a16="http://schemas.microsoft.com/office/drawing/2014/main" id="{B0B42C76-7BA1-4C3E-A06E-EC67EF0F5175}"/>
              </a:ext>
            </a:extLst>
          </p:cNvPr>
          <p:cNvSpPr/>
          <p:nvPr/>
        </p:nvSpPr>
        <p:spPr>
          <a:xfrm>
            <a:off x="5505451" y="1706163"/>
            <a:ext cx="5406865" cy="400110"/>
          </a:xfrm>
          <a:prstGeom prst="rect">
            <a:avLst/>
          </a:prstGeom>
        </p:spPr>
        <p:txBody>
          <a:bodyPr wrap="none">
            <a:spAutoFit/>
          </a:bodyPr>
          <a:lstStyle/>
          <a:p>
            <a:r>
              <a:rPr lang="fr-FR" sz="2000" b="1" dirty="0">
                <a:solidFill>
                  <a:schemeClr val="bg1"/>
                </a:solidFill>
                <a:latin typeface="PlusJakartaSans"/>
              </a:rPr>
              <a:t>EREMO DELLE CARCERI (ERMITAGE DES PRISONS)</a:t>
            </a:r>
            <a:endParaRPr lang="fr-FR" sz="2000" b="1" i="0" dirty="0">
              <a:solidFill>
                <a:schemeClr val="bg1"/>
              </a:solidFill>
              <a:effectLst/>
              <a:latin typeface="PlusJakartaSans"/>
            </a:endParaRPr>
          </a:p>
        </p:txBody>
      </p:sp>
      <p:sp>
        <p:nvSpPr>
          <p:cNvPr id="6" name="Rectangle 5">
            <a:extLst>
              <a:ext uri="{FF2B5EF4-FFF2-40B4-BE49-F238E27FC236}">
                <a16:creationId xmlns:a16="http://schemas.microsoft.com/office/drawing/2014/main" id="{0ACDB4D2-852E-4703-9979-58A424D94592}"/>
              </a:ext>
            </a:extLst>
          </p:cNvPr>
          <p:cNvSpPr/>
          <p:nvPr/>
        </p:nvSpPr>
        <p:spPr>
          <a:xfrm>
            <a:off x="224901" y="3429000"/>
            <a:ext cx="4382610" cy="1938992"/>
          </a:xfrm>
          <a:prstGeom prst="rect">
            <a:avLst/>
          </a:prstGeom>
        </p:spPr>
        <p:txBody>
          <a:bodyPr wrap="square">
            <a:spAutoFit/>
          </a:bodyPr>
          <a:lstStyle/>
          <a:p>
            <a:pPr algn="just" fontAlgn="t">
              <a:spcBef>
                <a:spcPts val="600"/>
              </a:spcBef>
              <a:spcAft>
                <a:spcPts val="0"/>
              </a:spcAft>
            </a:pPr>
            <a:r>
              <a:rPr lang="fr-FR" sz="2000" b="1" dirty="0">
                <a:solidFill>
                  <a:schemeClr val="bg1"/>
                </a:solidFill>
                <a:latin typeface="3ds" panose="02000503020000020004" pitchFamily="2" charset="0"/>
                <a:ea typeface="Times New Roman" panose="02020603050405020304" pitchFamily="18" charset="0"/>
                <a:cs typeface="Open Sans" panose="020B0606030504020204" pitchFamily="34" charset="0"/>
              </a:rPr>
              <a:t>L'</a:t>
            </a:r>
            <a:r>
              <a:rPr lang="fr-FR" sz="2000" b="1" dirty="0" err="1">
                <a:solidFill>
                  <a:schemeClr val="bg1"/>
                </a:solidFill>
                <a:latin typeface="3ds" panose="02000503020000020004" pitchFamily="2" charset="0"/>
                <a:ea typeface="Times New Roman" panose="02020603050405020304" pitchFamily="18" charset="0"/>
                <a:cs typeface="Open Sans" panose="020B0606030504020204" pitchFamily="34" charset="0"/>
              </a:rPr>
              <a:t>Eremo</a:t>
            </a:r>
            <a:r>
              <a:rPr lang="fr-FR" sz="2000" b="1" dirty="0">
                <a:solidFill>
                  <a:schemeClr val="bg1"/>
                </a:solidFill>
                <a:latin typeface="3ds" panose="02000503020000020004" pitchFamily="2" charset="0"/>
                <a:ea typeface="Times New Roman" panose="02020603050405020304" pitchFamily="18" charset="0"/>
                <a:cs typeface="Open Sans" panose="020B0606030504020204" pitchFamily="34" charset="0"/>
              </a:rPr>
              <a:t> des </a:t>
            </a:r>
            <a:r>
              <a:rPr lang="fr-FR" sz="2000" b="1" dirty="0" err="1">
                <a:solidFill>
                  <a:schemeClr val="bg1"/>
                </a:solidFill>
                <a:latin typeface="3ds" panose="02000503020000020004" pitchFamily="2" charset="0"/>
                <a:ea typeface="Times New Roman" panose="02020603050405020304" pitchFamily="18" charset="0"/>
                <a:cs typeface="Open Sans" panose="020B0606030504020204" pitchFamily="34" charset="0"/>
              </a:rPr>
              <a:t>Carceri</a:t>
            </a:r>
            <a:r>
              <a:rPr lang="fr-FR" sz="2000" b="1" dirty="0">
                <a:solidFill>
                  <a:schemeClr val="bg1"/>
                </a:solidFill>
                <a:latin typeface="3ds" panose="02000503020000020004" pitchFamily="2" charset="0"/>
                <a:ea typeface="Times New Roman" panose="02020603050405020304" pitchFamily="18" charset="0"/>
                <a:cs typeface="Open Sans" panose="020B0606030504020204" pitchFamily="34" charset="0"/>
              </a:rPr>
              <a:t> est un très ancien ermitage qui s'élève à 800 mètres d'altitude, sur le mont </a:t>
            </a:r>
            <a:r>
              <a:rPr lang="fr-FR" sz="2000" b="1" dirty="0" err="1">
                <a:solidFill>
                  <a:schemeClr val="bg1"/>
                </a:solidFill>
                <a:latin typeface="3ds" panose="02000503020000020004" pitchFamily="2" charset="0"/>
                <a:ea typeface="Times New Roman" panose="02020603050405020304" pitchFamily="18" charset="0"/>
                <a:cs typeface="Open Sans" panose="020B0606030504020204" pitchFamily="34" charset="0"/>
              </a:rPr>
              <a:t>Subasio</a:t>
            </a:r>
            <a:r>
              <a:rPr lang="fr-FR" sz="2000" b="1" dirty="0">
                <a:solidFill>
                  <a:schemeClr val="bg1"/>
                </a:solidFill>
                <a:latin typeface="3ds" panose="02000503020000020004" pitchFamily="2" charset="0"/>
                <a:ea typeface="Times New Roman" panose="02020603050405020304" pitchFamily="18" charset="0"/>
                <a:cs typeface="Open Sans" panose="020B0606030504020204" pitchFamily="34" charset="0"/>
              </a:rPr>
              <a:t>. Il est situé au cœur d'un bois verdoyant, à cinq kilomètres d'Assise environ.</a:t>
            </a:r>
          </a:p>
        </p:txBody>
      </p:sp>
    </p:spTree>
    <p:extLst>
      <p:ext uri="{BB962C8B-B14F-4D97-AF65-F5344CB8AC3E}">
        <p14:creationId xmlns:p14="http://schemas.microsoft.com/office/powerpoint/2010/main" val="155640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Image 2" descr="https://lh5.googleusercontent.com/-qgojYI51_e7-YqSuMhYjSH8wl7oT0NRLAGXqSnsuz4swQbKZBeLytARaHyrSiWuCEEGRs5M6QRsMEbGvvvkunHRzqyyt8nHYnBAHQDojaLLUQ0n=w1280">
            <a:extLst>
              <a:ext uri="{FF2B5EF4-FFF2-40B4-BE49-F238E27FC236}">
                <a16:creationId xmlns:a16="http://schemas.microsoft.com/office/drawing/2014/main" id="{63FE7160-6657-4E37-A518-0D66A39A4FC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7485" y="1556891"/>
            <a:ext cx="4692015" cy="4953000"/>
          </a:xfrm>
          <a:prstGeom prst="rect">
            <a:avLst/>
          </a:prstGeom>
          <a:noFill/>
          <a:ln>
            <a:noFill/>
          </a:ln>
        </p:spPr>
      </p:pic>
      <p:sp>
        <p:nvSpPr>
          <p:cNvPr id="4" name="Rectangle 3">
            <a:extLst>
              <a:ext uri="{FF2B5EF4-FFF2-40B4-BE49-F238E27FC236}">
                <a16:creationId xmlns:a16="http://schemas.microsoft.com/office/drawing/2014/main" id="{A8DE3D9F-E704-4012-9ED2-3B203A08DFD8}"/>
              </a:ext>
            </a:extLst>
          </p:cNvPr>
          <p:cNvSpPr/>
          <p:nvPr/>
        </p:nvSpPr>
        <p:spPr>
          <a:xfrm>
            <a:off x="1035367" y="2370832"/>
            <a:ext cx="4482465" cy="523220"/>
          </a:xfrm>
          <a:prstGeom prst="rect">
            <a:avLst/>
          </a:prstGeom>
        </p:spPr>
        <p:txBody>
          <a:bodyPr wrap="square">
            <a:spAutoFit/>
          </a:bodyPr>
          <a:lstStyle/>
          <a:p>
            <a:pPr fontAlgn="t">
              <a:spcAft>
                <a:spcPts val="0"/>
              </a:spcAft>
            </a:pPr>
            <a:r>
              <a:rPr lang="fr-FR" sz="2800" b="1" dirty="0">
                <a:solidFill>
                  <a:schemeClr val="bg1"/>
                </a:solidFill>
                <a:latin typeface="3ds" panose="02000503020000020004" pitchFamily="2" charset="0"/>
                <a:ea typeface="Times New Roman" panose="02020603050405020304" pitchFamily="18" charset="0"/>
                <a:cs typeface="Open Sans" panose="020B0606030504020204" pitchFamily="34" charset="0"/>
              </a:rPr>
              <a:t>Monastère Saint Damien</a:t>
            </a:r>
            <a:endParaRPr lang="fr-FR" sz="1400" dirty="0">
              <a:solidFill>
                <a:schemeClr val="bg1"/>
              </a:solidFill>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a16="http://schemas.microsoft.com/office/drawing/2014/main" id="{5FCEAEB1-D1FD-4821-AFB9-FC12A35ADCBF}"/>
              </a:ext>
            </a:extLst>
          </p:cNvPr>
          <p:cNvSpPr/>
          <p:nvPr/>
        </p:nvSpPr>
        <p:spPr>
          <a:xfrm>
            <a:off x="228600" y="3118961"/>
            <a:ext cx="6096000" cy="2939266"/>
          </a:xfrm>
          <a:prstGeom prst="rect">
            <a:avLst/>
          </a:prstGeom>
        </p:spPr>
        <p:txBody>
          <a:bodyPr>
            <a:spAutoFit/>
          </a:bodyPr>
          <a:lstStyle/>
          <a:p>
            <a:pPr algn="just" fontAlgn="t">
              <a:spcBef>
                <a:spcPts val="600"/>
              </a:spcBef>
              <a:spcAft>
                <a:spcPts val="0"/>
              </a:spcAft>
            </a:pPr>
            <a:r>
              <a:rPr lang="fr-FR" sz="2000" b="1" dirty="0">
                <a:solidFill>
                  <a:schemeClr val="bg1"/>
                </a:solidFill>
                <a:latin typeface="3ds" panose="02000503020000020004" pitchFamily="2" charset="0"/>
                <a:ea typeface="Times New Roman" panose="02020603050405020304" pitchFamily="18" charset="0"/>
                <a:cs typeface="Open Sans" panose="020B0606030504020204" pitchFamily="34" charset="0"/>
              </a:rPr>
              <a:t>Cette église, érigée entre le </a:t>
            </a:r>
            <a:r>
              <a:rPr lang="fr-FR" sz="2000" b="1" dirty="0" err="1">
                <a:solidFill>
                  <a:schemeClr val="bg1"/>
                </a:solidFill>
                <a:latin typeface="3ds" panose="02000503020000020004" pitchFamily="2" charset="0"/>
                <a:ea typeface="Times New Roman" panose="02020603050405020304" pitchFamily="18" charset="0"/>
                <a:cs typeface="Open Sans" panose="020B0606030504020204" pitchFamily="34" charset="0"/>
              </a:rPr>
              <a:t>VIIIè</a:t>
            </a:r>
            <a:r>
              <a:rPr lang="fr-FR" sz="2000" b="1" dirty="0">
                <a:solidFill>
                  <a:schemeClr val="bg1"/>
                </a:solidFill>
                <a:latin typeface="3ds" panose="02000503020000020004" pitchFamily="2" charset="0"/>
                <a:ea typeface="Times New Roman" panose="02020603050405020304" pitchFamily="18" charset="0"/>
                <a:cs typeface="Open Sans" panose="020B0606030504020204" pitchFamily="34" charset="0"/>
              </a:rPr>
              <a:t> et le </a:t>
            </a:r>
            <a:r>
              <a:rPr lang="fr-FR" sz="2000" b="1" dirty="0" err="1">
                <a:solidFill>
                  <a:schemeClr val="bg1"/>
                </a:solidFill>
                <a:latin typeface="3ds" panose="02000503020000020004" pitchFamily="2" charset="0"/>
                <a:ea typeface="Times New Roman" panose="02020603050405020304" pitchFamily="18" charset="0"/>
                <a:cs typeface="Open Sans" panose="020B0606030504020204" pitchFamily="34" charset="0"/>
              </a:rPr>
              <a:t>IXè</a:t>
            </a:r>
            <a:r>
              <a:rPr lang="fr-FR" sz="2000" b="1" dirty="0">
                <a:solidFill>
                  <a:schemeClr val="bg1"/>
                </a:solidFill>
                <a:latin typeface="3ds" panose="02000503020000020004" pitchFamily="2" charset="0"/>
                <a:ea typeface="Times New Roman" panose="02020603050405020304" pitchFamily="18" charset="0"/>
                <a:cs typeface="Open Sans" panose="020B0606030504020204" pitchFamily="34" charset="0"/>
              </a:rPr>
              <a:t> siècle sur les restes d'un édifice antique, était très délabrée quand François la restaura, accueillant l'invitation du Crucifix : « Va et répare mon église, qui, comme tu le vois, tombe en ruines » (1205).</a:t>
            </a:r>
          </a:p>
          <a:p>
            <a:pPr algn="just" fontAlgn="t">
              <a:spcBef>
                <a:spcPts val="600"/>
              </a:spcBef>
            </a:pPr>
            <a:r>
              <a:rPr lang="fr-FR" sz="2000" b="1" dirty="0">
                <a:solidFill>
                  <a:schemeClr val="bg1"/>
                </a:solidFill>
                <a:latin typeface="3ds" panose="02000503020000020004" pitchFamily="2" charset="0"/>
              </a:rPr>
              <a:t>C'est ici qu'en 1225, François composa le Cantique des créatures, hymne de gratitude à Dieu, en se situant comme frère des créatures devenues ses sœurs.</a:t>
            </a:r>
          </a:p>
        </p:txBody>
      </p:sp>
    </p:spTree>
    <p:extLst>
      <p:ext uri="{BB962C8B-B14F-4D97-AF65-F5344CB8AC3E}">
        <p14:creationId xmlns:p14="http://schemas.microsoft.com/office/powerpoint/2010/main" val="1431778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9C03F27-61EA-4031-999B-79C2265CF084}"/>
              </a:ext>
            </a:extLst>
          </p:cNvPr>
          <p:cNvSpPr/>
          <p:nvPr/>
        </p:nvSpPr>
        <p:spPr>
          <a:xfrm>
            <a:off x="5086348" y="844034"/>
            <a:ext cx="6410325" cy="584775"/>
          </a:xfrm>
          <a:prstGeom prst="rect">
            <a:avLst/>
          </a:prstGeom>
        </p:spPr>
        <p:txBody>
          <a:bodyPr wrap="square">
            <a:spAutoFit/>
          </a:bodyPr>
          <a:lstStyle/>
          <a:p>
            <a:pPr algn="ctr"/>
            <a:r>
              <a:rPr lang="fr-FR" sz="3200" b="1" dirty="0">
                <a:solidFill>
                  <a:schemeClr val="bg1"/>
                </a:solidFill>
              </a:rPr>
              <a:t>Les Franciscains et Carlo </a:t>
            </a:r>
            <a:r>
              <a:rPr lang="fr-FR" sz="3200" b="1" dirty="0" err="1">
                <a:solidFill>
                  <a:schemeClr val="bg1"/>
                </a:solidFill>
              </a:rPr>
              <a:t>Acutis</a:t>
            </a:r>
            <a:endParaRPr lang="fr-FR" sz="3200" b="1" dirty="0">
              <a:solidFill>
                <a:schemeClr val="bg1"/>
              </a:solidFill>
            </a:endParaRPr>
          </a:p>
        </p:txBody>
      </p:sp>
      <p:pic>
        <p:nvPicPr>
          <p:cNvPr id="2050" name="Picture 2" descr="Basilique Sainte-Marie-des-Anges d'Assise — Wikipédia">
            <a:extLst>
              <a:ext uri="{FF2B5EF4-FFF2-40B4-BE49-F238E27FC236}">
                <a16:creationId xmlns:a16="http://schemas.microsoft.com/office/drawing/2014/main" id="{091ED988-7550-47B9-98D3-018E680B51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2829" y="1771650"/>
            <a:ext cx="5697365" cy="459105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06DC5FB5-04AB-4A1B-98CA-2A7B39EA06EF}"/>
              </a:ext>
            </a:extLst>
          </p:cNvPr>
          <p:cNvSpPr txBox="1"/>
          <p:nvPr/>
        </p:nvSpPr>
        <p:spPr>
          <a:xfrm>
            <a:off x="504825" y="2362200"/>
            <a:ext cx="4581523" cy="3170099"/>
          </a:xfrm>
          <a:prstGeom prst="rect">
            <a:avLst/>
          </a:prstGeom>
          <a:noFill/>
        </p:spPr>
        <p:txBody>
          <a:bodyPr wrap="square" rtlCol="0">
            <a:spAutoFit/>
          </a:bodyPr>
          <a:lstStyle/>
          <a:p>
            <a:pPr algn="just"/>
            <a:r>
              <a:rPr lang="fr-FR" sz="2000" b="1" dirty="0">
                <a:solidFill>
                  <a:schemeClr val="bg1"/>
                </a:solidFill>
                <a:latin typeface="3ds" panose="02000503020000020004" pitchFamily="2" charset="0"/>
              </a:rPr>
              <a:t>Église de rite romain, elle est construite sur un projet de </a:t>
            </a:r>
            <a:r>
              <a:rPr lang="fr-FR" sz="2000" b="1" dirty="0" err="1">
                <a:solidFill>
                  <a:schemeClr val="bg1"/>
                </a:solidFill>
                <a:latin typeface="3ds" panose="02000503020000020004" pitchFamily="2" charset="0"/>
              </a:rPr>
              <a:t>Galeazzo</a:t>
            </a:r>
            <a:r>
              <a:rPr lang="fr-FR" sz="2000" b="1" dirty="0">
                <a:solidFill>
                  <a:schemeClr val="bg1"/>
                </a:solidFill>
                <a:latin typeface="3ds" panose="02000503020000020004" pitchFamily="2" charset="0"/>
              </a:rPr>
              <a:t> Alessi avec des interventions de Jacopo </a:t>
            </a:r>
            <a:r>
              <a:rPr lang="fr-FR" sz="2000" b="1" dirty="0" err="1">
                <a:solidFill>
                  <a:schemeClr val="bg1"/>
                </a:solidFill>
                <a:latin typeface="3ds" panose="02000503020000020004" pitchFamily="2" charset="0"/>
              </a:rPr>
              <a:t>Barozzi</a:t>
            </a:r>
            <a:r>
              <a:rPr lang="fr-FR" sz="2000" b="1" dirty="0">
                <a:solidFill>
                  <a:schemeClr val="bg1"/>
                </a:solidFill>
                <a:latin typeface="3ds" panose="02000503020000020004" pitchFamily="2" charset="0"/>
              </a:rPr>
              <a:t> da Vignola à partir de la seconde moitié du </a:t>
            </a:r>
            <a:r>
              <a:rPr lang="fr-FR" sz="2000" b="1" dirty="0" err="1">
                <a:solidFill>
                  <a:schemeClr val="bg1"/>
                </a:solidFill>
                <a:latin typeface="3ds" panose="02000503020000020004" pitchFamily="2" charset="0"/>
              </a:rPr>
              <a:t>xvie</a:t>
            </a:r>
            <a:r>
              <a:rPr lang="fr-FR" sz="2000" b="1" dirty="0">
                <a:solidFill>
                  <a:schemeClr val="bg1"/>
                </a:solidFill>
                <a:latin typeface="3ds" panose="02000503020000020004" pitchFamily="2" charset="0"/>
              </a:rPr>
              <a:t> siècle. </a:t>
            </a:r>
          </a:p>
          <a:p>
            <a:pPr algn="just"/>
            <a:r>
              <a:rPr lang="fr-FR" sz="2000" b="1" dirty="0">
                <a:solidFill>
                  <a:schemeClr val="bg1"/>
                </a:solidFill>
                <a:latin typeface="3ds" panose="02000503020000020004" pitchFamily="2" charset="0"/>
              </a:rPr>
              <a:t>À l'intérieur se trouve la Portioncule, chapelle où François d'Assise réunissait les Frères en prière, et pour cette raison, centre de la spiritualité franciscaine.</a:t>
            </a:r>
          </a:p>
        </p:txBody>
      </p:sp>
    </p:spTree>
    <p:extLst>
      <p:ext uri="{BB962C8B-B14F-4D97-AF65-F5344CB8AC3E}">
        <p14:creationId xmlns:p14="http://schemas.microsoft.com/office/powerpoint/2010/main" val="1358517869"/>
      </p:ext>
    </p:extLst>
  </p:cSld>
  <p:clrMapOvr>
    <a:masterClrMapping/>
  </p:clrMapOvr>
</p:sld>
</file>

<file path=ppt/theme/theme1.xml><?xml version="1.0" encoding="utf-8"?>
<a:theme xmlns:a="http://schemas.openxmlformats.org/drawingml/2006/main" name="Traînée de condensation">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TM04033937[[fn=Traînée de condensation]]</Template>
  <TotalTime>295</TotalTime>
  <Words>624</Words>
  <Application>Microsoft Office PowerPoint</Application>
  <PresentationFormat>Grand écran</PresentationFormat>
  <Paragraphs>42</Paragraphs>
  <Slides>14</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14</vt:i4>
      </vt:variant>
    </vt:vector>
  </HeadingPairs>
  <TitlesOfParts>
    <vt:vector size="22" baseType="lpstr">
      <vt:lpstr>3ds</vt:lpstr>
      <vt:lpstr>Algerian</vt:lpstr>
      <vt:lpstr>Arial</vt:lpstr>
      <vt:lpstr>Century Gothic</vt:lpstr>
      <vt:lpstr>Open Sans</vt:lpstr>
      <vt:lpstr>PlusJakartaSans</vt:lpstr>
      <vt:lpstr>Times New Roman</vt:lpstr>
      <vt:lpstr>Traînée de condensation</vt:lpstr>
      <vt:lpstr>Voyage scolaire  à Assise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formalités de départ </vt:lpstr>
      <vt:lpstr>Présentation PowerPoint</vt:lpstr>
      <vt:lpstr>Présentation PowerPoint</vt:lpstr>
      <vt:lpstr>Pour infos complémentaires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Voyage scolaire  à Assise</dc:title>
  <dc:creator>Catherine BIBE</dc:creator>
  <cp:lastModifiedBy>Catherine BIBE</cp:lastModifiedBy>
  <cp:revision>38</cp:revision>
  <dcterms:created xsi:type="dcterms:W3CDTF">2022-11-12T10:23:44Z</dcterms:created>
  <dcterms:modified xsi:type="dcterms:W3CDTF">2022-11-28T16:39:19Z</dcterms:modified>
</cp:coreProperties>
</file>